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6CA72-97AA-4031-AC30-4D7C38066123}" type="datetimeFigureOut">
              <a:rPr lang="ru-RU" smtClean="0"/>
              <a:pPr/>
              <a:t>19.09.2019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99E33-3A73-4EAB-A88A-F7A86B864D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6CA72-97AA-4031-AC30-4D7C38066123}" type="datetimeFigureOut">
              <a:rPr lang="ru-RU" smtClean="0"/>
              <a:pPr/>
              <a:t>19.09.2019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99E33-3A73-4EAB-A88A-F7A86B864D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6CA72-97AA-4031-AC30-4D7C38066123}" type="datetimeFigureOut">
              <a:rPr lang="ru-RU" smtClean="0"/>
              <a:pPr/>
              <a:t>19.09.2019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99E33-3A73-4EAB-A88A-F7A86B864D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6CA72-97AA-4031-AC30-4D7C38066123}" type="datetimeFigureOut">
              <a:rPr lang="ru-RU" smtClean="0"/>
              <a:pPr/>
              <a:t>19.09.2019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99E33-3A73-4EAB-A88A-F7A86B864D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6CA72-97AA-4031-AC30-4D7C38066123}" type="datetimeFigureOut">
              <a:rPr lang="ru-RU" smtClean="0"/>
              <a:pPr/>
              <a:t>19.09.2019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99E33-3A73-4EAB-A88A-F7A86B864D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6CA72-97AA-4031-AC30-4D7C38066123}" type="datetimeFigureOut">
              <a:rPr lang="ru-RU" smtClean="0"/>
              <a:pPr/>
              <a:t>19.09.2019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99E33-3A73-4EAB-A88A-F7A86B864D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6CA72-97AA-4031-AC30-4D7C38066123}" type="datetimeFigureOut">
              <a:rPr lang="ru-RU" smtClean="0"/>
              <a:pPr/>
              <a:t>19.09.2019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99E33-3A73-4EAB-A88A-F7A86B864D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6CA72-97AA-4031-AC30-4D7C38066123}" type="datetimeFigureOut">
              <a:rPr lang="ru-RU" smtClean="0"/>
              <a:pPr/>
              <a:t>19.09.2019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99E33-3A73-4EAB-A88A-F7A86B864D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6CA72-97AA-4031-AC30-4D7C38066123}" type="datetimeFigureOut">
              <a:rPr lang="ru-RU" smtClean="0"/>
              <a:pPr/>
              <a:t>19.09.2019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99E33-3A73-4EAB-A88A-F7A86B864D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6CA72-97AA-4031-AC30-4D7C38066123}" type="datetimeFigureOut">
              <a:rPr lang="ru-RU" smtClean="0"/>
              <a:pPr/>
              <a:t>19.09.2019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99E33-3A73-4EAB-A88A-F7A86B864D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6CA72-97AA-4031-AC30-4D7C38066123}" type="datetimeFigureOut">
              <a:rPr lang="ru-RU" smtClean="0"/>
              <a:pPr/>
              <a:t>19.09.2019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99E33-3A73-4EAB-A88A-F7A86B864D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6CA72-97AA-4031-AC30-4D7C38066123}" type="datetimeFigureOut">
              <a:rPr lang="ru-RU" smtClean="0"/>
              <a:pPr/>
              <a:t>19.09.2019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99E33-3A73-4EAB-A88A-F7A86B864DA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13" Type="http://schemas.openxmlformats.org/officeDocument/2006/relationships/image" Target="../media/image42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12" Type="http://schemas.openxmlformats.org/officeDocument/2006/relationships/image" Target="../media/image41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png"/><Relationship Id="rId11" Type="http://schemas.openxmlformats.org/officeDocument/2006/relationships/image" Target="../media/image40.png"/><Relationship Id="rId5" Type="http://schemas.openxmlformats.org/officeDocument/2006/relationships/image" Target="../media/image34.png"/><Relationship Id="rId10" Type="http://schemas.openxmlformats.org/officeDocument/2006/relationships/image" Target="../media/image39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13" Type="http://schemas.openxmlformats.org/officeDocument/2006/relationships/image" Target="../media/image54.png"/><Relationship Id="rId3" Type="http://schemas.openxmlformats.org/officeDocument/2006/relationships/image" Target="../media/image44.png"/><Relationship Id="rId7" Type="http://schemas.openxmlformats.org/officeDocument/2006/relationships/image" Target="../media/image48.png"/><Relationship Id="rId12" Type="http://schemas.openxmlformats.org/officeDocument/2006/relationships/image" Target="../media/image53.png"/><Relationship Id="rId2" Type="http://schemas.openxmlformats.org/officeDocument/2006/relationships/image" Target="../media/image43.png"/><Relationship Id="rId16" Type="http://schemas.openxmlformats.org/officeDocument/2006/relationships/image" Target="../media/image5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7.png"/><Relationship Id="rId11" Type="http://schemas.openxmlformats.org/officeDocument/2006/relationships/image" Target="../media/image52.png"/><Relationship Id="rId5" Type="http://schemas.openxmlformats.org/officeDocument/2006/relationships/image" Target="../media/image46.png"/><Relationship Id="rId15" Type="http://schemas.openxmlformats.org/officeDocument/2006/relationships/image" Target="../media/image56.png"/><Relationship Id="rId10" Type="http://schemas.openxmlformats.org/officeDocument/2006/relationships/image" Target="../media/image51.png"/><Relationship Id="rId4" Type="http://schemas.openxmlformats.org/officeDocument/2006/relationships/image" Target="../media/image45.png"/><Relationship Id="rId9" Type="http://schemas.openxmlformats.org/officeDocument/2006/relationships/image" Target="../media/image50.png"/><Relationship Id="rId14" Type="http://schemas.openxmlformats.org/officeDocument/2006/relationships/image" Target="../media/image5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1656183"/>
          </a:xfrm>
        </p:spPr>
        <p:txBody>
          <a:bodyPr/>
          <a:lstStyle/>
          <a:p>
            <a:r>
              <a:rPr lang="en-US" smtClean="0"/>
              <a:t>Hadronic</a:t>
            </a:r>
            <a:r>
              <a:rPr lang="en-US" dirty="0" smtClean="0"/>
              <a:t> Dark Matter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06308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Kuksa</a:t>
            </a:r>
            <a:r>
              <a:rPr lang="en-US" dirty="0" smtClean="0"/>
              <a:t> Vladimir</a:t>
            </a:r>
          </a:p>
          <a:p>
            <a:r>
              <a:rPr lang="en-US" dirty="0" smtClean="0"/>
              <a:t>Southern  Federal  University</a:t>
            </a:r>
          </a:p>
          <a:p>
            <a:endParaRPr lang="en-US" dirty="0"/>
          </a:p>
          <a:p>
            <a:r>
              <a:rPr lang="en-US" dirty="0" smtClean="0"/>
              <a:t>QFTHEP 2019</a:t>
            </a:r>
          </a:p>
          <a:p>
            <a:r>
              <a:rPr lang="en-US" dirty="0" smtClean="0"/>
              <a:t>Sochi, Russia, Sept. 22-29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 New heavy hadrons as  Dark Matter  particles.</a:t>
            </a:r>
          </a:p>
          <a:p>
            <a:r>
              <a:rPr lang="en-US" dirty="0" smtClean="0"/>
              <a:t>Experimental restrictions on new quarks.</a:t>
            </a:r>
          </a:p>
          <a:p>
            <a:r>
              <a:rPr lang="en-US" dirty="0" smtClean="0"/>
              <a:t>Quantum numbers  and quark structure of  new heavy hadrons.</a:t>
            </a:r>
          </a:p>
          <a:p>
            <a:r>
              <a:rPr lang="en-US" dirty="0" smtClean="0"/>
              <a:t>Main properties of new mesons </a:t>
            </a:r>
            <a:r>
              <a:rPr lang="en-US" smtClean="0"/>
              <a:t>as DM </a:t>
            </a:r>
            <a:r>
              <a:rPr lang="en-US" dirty="0" smtClean="0"/>
              <a:t>particles.</a:t>
            </a:r>
          </a:p>
          <a:p>
            <a:r>
              <a:rPr lang="en-US" dirty="0" smtClean="0"/>
              <a:t>Low-energy interactions of  DM particles with nucleons.</a:t>
            </a:r>
          </a:p>
          <a:p>
            <a:r>
              <a:rPr lang="en-US" dirty="0" smtClean="0"/>
              <a:t>Conclusions.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New heavy quarks and </a:t>
            </a:r>
            <a:r>
              <a:rPr lang="en-US" dirty="0" err="1" smtClean="0"/>
              <a:t>hadronic</a:t>
            </a:r>
            <a:r>
              <a:rPr lang="en-US" dirty="0" smtClean="0"/>
              <a:t> DM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645024"/>
            <a:ext cx="1808891" cy="377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5652120" y="1052736"/>
            <a:ext cx="18722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555776" y="3933056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7812360" y="3212976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539552" y="4149080"/>
            <a:ext cx="1440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187624" y="1700808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5292080" y="1700808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683568" y="3140968"/>
            <a:ext cx="18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611560" y="5949280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827584" y="6597352"/>
            <a:ext cx="17281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1331640" y="6453336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3049" y="2780928"/>
            <a:ext cx="8560951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3212976"/>
            <a:ext cx="615792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5949280"/>
            <a:ext cx="8652038" cy="292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2982" y="6309320"/>
            <a:ext cx="8551018" cy="349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87624" y="1907389"/>
            <a:ext cx="6975386" cy="657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115616" y="1340768"/>
            <a:ext cx="648072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4" name="Прямая соединительная линия 23"/>
          <p:cNvCxnSpPr/>
          <p:nvPr/>
        </p:nvCxnSpPr>
        <p:spPr>
          <a:xfrm>
            <a:off x="971600" y="5805264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051720" y="3573016"/>
            <a:ext cx="5875853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8" name="Прямая соединительная линия 27"/>
          <p:cNvCxnSpPr/>
          <p:nvPr/>
        </p:nvCxnSpPr>
        <p:spPr>
          <a:xfrm>
            <a:off x="2339752" y="4293096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99592" y="4869160"/>
            <a:ext cx="6839799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Exp. restrictions on Q 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996952"/>
            <a:ext cx="3255123" cy="539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3845" y="1268760"/>
            <a:ext cx="7998031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81772" y="2060848"/>
            <a:ext cx="728128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2606081"/>
            <a:ext cx="2376264" cy="1131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44208" y="3068960"/>
            <a:ext cx="1899184" cy="338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56961" y="3645024"/>
            <a:ext cx="6290683" cy="659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24128" y="4403174"/>
            <a:ext cx="2016224" cy="29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27584" y="4581128"/>
            <a:ext cx="4158591" cy="367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326172" y="5157192"/>
            <a:ext cx="3030598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Прямая соединительная линия 14"/>
          <p:cNvCxnSpPr/>
          <p:nvPr/>
        </p:nvCxnSpPr>
        <p:spPr>
          <a:xfrm>
            <a:off x="971600" y="4941168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11560" y="5733256"/>
            <a:ext cx="7845082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" name="Прямая соединительная линия 16"/>
          <p:cNvCxnSpPr/>
          <p:nvPr/>
        </p:nvCxnSpPr>
        <p:spPr>
          <a:xfrm>
            <a:off x="1115616" y="6093296"/>
            <a:ext cx="18722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827584" y="1628800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Quantum numbers and quark structure of new hadrons</a:t>
            </a:r>
            <a:endParaRPr lang="ru-RU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44824"/>
            <a:ext cx="7951525" cy="2670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5085184"/>
            <a:ext cx="538710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properties of </a:t>
            </a:r>
            <a:r>
              <a:rPr lang="en-US" smtClean="0"/>
              <a:t>new mesons</a:t>
            </a:r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635896" y="4581128"/>
            <a:ext cx="15841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283968" y="6381328"/>
            <a:ext cx="18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2780928"/>
            <a:ext cx="3824987" cy="451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484784"/>
            <a:ext cx="8235097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7744" y="2116642"/>
            <a:ext cx="4536504" cy="555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2852936"/>
            <a:ext cx="3593257" cy="337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99846" y="3429000"/>
            <a:ext cx="5880466" cy="594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63888" y="4149080"/>
            <a:ext cx="1665869" cy="300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67543" y="4581128"/>
            <a:ext cx="1287773" cy="41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072522" y="5013176"/>
            <a:ext cx="5645428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475656" y="5949280"/>
            <a:ext cx="4692691" cy="382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" name="Прямая соединительная линия 16"/>
          <p:cNvCxnSpPr/>
          <p:nvPr/>
        </p:nvCxnSpPr>
        <p:spPr>
          <a:xfrm>
            <a:off x="683568" y="1916832"/>
            <a:ext cx="22322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467544" y="5085184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Прямая соединительная линия 10"/>
          <p:cNvCxnSpPr/>
          <p:nvPr/>
        </p:nvCxnSpPr>
        <p:spPr>
          <a:xfrm>
            <a:off x="1115616" y="908720"/>
            <a:ext cx="20162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83568" y="2924944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403648" y="4869160"/>
            <a:ext cx="15121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923928" y="6093296"/>
            <a:ext cx="22322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23528" y="6597352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404664"/>
            <a:ext cx="758542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1082" y="1037912"/>
            <a:ext cx="3533086" cy="44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1700808"/>
            <a:ext cx="2904728" cy="363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23928" y="1628800"/>
            <a:ext cx="2472272" cy="630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3" name="Прямая соединительная линия 22"/>
          <p:cNvCxnSpPr/>
          <p:nvPr/>
        </p:nvCxnSpPr>
        <p:spPr>
          <a:xfrm>
            <a:off x="3851920" y="170080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92280" y="1822372"/>
            <a:ext cx="1008112" cy="24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3567" y="2492896"/>
            <a:ext cx="805460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259632" y="3068960"/>
            <a:ext cx="5577506" cy="349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331640" y="3573016"/>
            <a:ext cx="5520613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403648" y="4077072"/>
            <a:ext cx="5147667" cy="75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11560" y="5589240"/>
            <a:ext cx="761638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40818" y="6237312"/>
            <a:ext cx="8903182" cy="338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90969" y="4941168"/>
            <a:ext cx="5786825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4" name="Прямая соединительная линия 23"/>
          <p:cNvCxnSpPr/>
          <p:nvPr/>
        </p:nvCxnSpPr>
        <p:spPr>
          <a:xfrm>
            <a:off x="683568" y="5373216"/>
            <a:ext cx="23042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Low-energy MN </a:t>
            </a:r>
            <a:r>
              <a:rPr lang="en-US" smtClean="0"/>
              <a:t>-interaction</a:t>
            </a:r>
            <a:endParaRPr lang="ru-RU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564904"/>
            <a:ext cx="8496945" cy="398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Прямая соединительная линия 15"/>
          <p:cNvCxnSpPr/>
          <p:nvPr/>
        </p:nvCxnSpPr>
        <p:spPr>
          <a:xfrm>
            <a:off x="827584" y="3429000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0836696" y="4797152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691680" y="5589240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340768"/>
            <a:ext cx="8281639" cy="367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1916832"/>
            <a:ext cx="8325922" cy="451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3068960"/>
            <a:ext cx="7115730" cy="330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7544" y="3645024"/>
            <a:ext cx="4371039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1520" y="4509120"/>
            <a:ext cx="3568531" cy="338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619672" y="5085184"/>
            <a:ext cx="5308013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115616" y="5589240"/>
            <a:ext cx="7099989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259631" y="6100694"/>
            <a:ext cx="6912769" cy="42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9" name="Прямая соединительная линия 18"/>
          <p:cNvCxnSpPr/>
          <p:nvPr/>
        </p:nvCxnSpPr>
        <p:spPr>
          <a:xfrm>
            <a:off x="1763688" y="5517232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7596336" y="3573016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7596336" y="4293096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8172400" y="3573016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084168" y="3789040"/>
            <a:ext cx="100053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236296" y="3428999"/>
            <a:ext cx="291083" cy="303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676456" y="3428999"/>
            <a:ext cx="288032" cy="300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236296" y="4149079"/>
            <a:ext cx="243458" cy="324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748464" y="4149080"/>
            <a:ext cx="243458" cy="324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812360" y="3789040"/>
            <a:ext cx="2667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244408" y="3861048"/>
            <a:ext cx="27622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9" name="Прямая соединительная линия 28"/>
          <p:cNvCxnSpPr/>
          <p:nvPr/>
        </p:nvCxnSpPr>
        <p:spPr>
          <a:xfrm>
            <a:off x="683568" y="4221088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6156176" y="414908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2699792" y="414908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4283967" y="4581128"/>
            <a:ext cx="3587693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HDM is not excluded by EW and CC </a:t>
            </a:r>
            <a:r>
              <a:rPr lang="en-US" dirty="0" smtClean="0"/>
              <a:t>restrictions</a:t>
            </a:r>
          </a:p>
          <a:p>
            <a:r>
              <a:rPr lang="en-US" dirty="0" smtClean="0"/>
              <a:t>Large mass of new DM hadrons (100 </a:t>
            </a:r>
            <a:r>
              <a:rPr lang="en-US" dirty="0" err="1" smtClean="0"/>
              <a:t>TeV</a:t>
            </a:r>
            <a:r>
              <a:rPr lang="en-US" dirty="0" smtClean="0"/>
              <a:t>)</a:t>
            </a:r>
          </a:p>
          <a:p>
            <a:r>
              <a:rPr lang="en-US" dirty="0" smtClean="0"/>
              <a:t>Signals </a:t>
            </a:r>
            <a:r>
              <a:rPr lang="en-US" dirty="0" smtClean="0"/>
              <a:t>of charge M-decay: low-energy leptons</a:t>
            </a:r>
          </a:p>
          <a:p>
            <a:r>
              <a:rPr lang="en-US" smtClean="0"/>
              <a:t>Hyperfine </a:t>
            </a:r>
            <a:r>
              <a:rPr lang="en-US" smtClean="0"/>
              <a:t>mass-splitting </a:t>
            </a:r>
            <a:r>
              <a:rPr lang="en-US" dirty="0" smtClean="0"/>
              <a:t>in M-M*: signal - low-energy photons (</a:t>
            </a:r>
            <a:r>
              <a:rPr lang="en-US" dirty="0" err="1" smtClean="0"/>
              <a:t>KeV</a:t>
            </a:r>
            <a:r>
              <a:rPr lang="en-US" dirty="0" smtClean="0"/>
              <a:t>) </a:t>
            </a:r>
            <a:r>
              <a:rPr lang="en-US" dirty="0" smtClean="0"/>
              <a:t>and dissipative low-energy transition in DM</a:t>
            </a:r>
            <a:endParaRPr lang="en-US" dirty="0" smtClean="0"/>
          </a:p>
          <a:p>
            <a:r>
              <a:rPr lang="en-US" dirty="0" smtClean="0"/>
              <a:t>Analysis </a:t>
            </a:r>
            <a:r>
              <a:rPr lang="en-US" dirty="0" smtClean="0"/>
              <a:t>of HDM scenario with account of M*, co-annihilation and number-changing processes </a:t>
            </a:r>
          </a:p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</TotalTime>
  <Words>148</Words>
  <Application>Microsoft Office PowerPoint</Application>
  <PresentationFormat>Экран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Hadronic Dark Matter</vt:lpstr>
      <vt:lpstr>Contents</vt:lpstr>
      <vt:lpstr>New heavy quarks and hadronic DM</vt:lpstr>
      <vt:lpstr>Exp. restrictions on Q </vt:lpstr>
      <vt:lpstr>Quantum numbers and quark structure of new hadrons</vt:lpstr>
      <vt:lpstr>Main properties of new mesons</vt:lpstr>
      <vt:lpstr>Слайд 7</vt:lpstr>
      <vt:lpstr>Low-energy MN -interaction</vt:lpstr>
      <vt:lpstr>Conclusions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Hadrionic Dark Matter</dc:title>
  <dc:creator>Кукса</dc:creator>
  <cp:lastModifiedBy>Кукса</cp:lastModifiedBy>
  <cp:revision>195</cp:revision>
  <dcterms:created xsi:type="dcterms:W3CDTF">2019-08-30T13:48:55Z</dcterms:created>
  <dcterms:modified xsi:type="dcterms:W3CDTF">2019-09-19T07:31:20Z</dcterms:modified>
</cp:coreProperties>
</file>